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7" r:id="rId7"/>
    <p:sldMasterId id="2147483679" r:id="rId8"/>
    <p:sldMasterId id="2147483682" r:id="rId9"/>
  </p:sldMasterIdLst>
  <p:notesMasterIdLst>
    <p:notesMasterId r:id="rId18"/>
  </p:notesMasterIdLst>
  <p:sldIdLst>
    <p:sldId id="297" r:id="rId10"/>
    <p:sldId id="312" r:id="rId11"/>
    <p:sldId id="307" r:id="rId12"/>
    <p:sldId id="304" r:id="rId13"/>
    <p:sldId id="308" r:id="rId14"/>
    <p:sldId id="310" r:id="rId15"/>
    <p:sldId id="300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BB9BB4-FF3B-4567-A33B-2940ABE1684F}">
          <p14:sldIdLst>
            <p14:sldId id="297"/>
            <p14:sldId id="312"/>
            <p14:sldId id="307"/>
            <p14:sldId id="304"/>
            <p14:sldId id="308"/>
            <p14:sldId id="310"/>
            <p14:sldId id="300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BA0"/>
    <a:srgbClr val="FF3399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2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51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=""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  <p:sldLayoutId id="214748368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=""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=""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=""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=""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646" y="976510"/>
            <a:ext cx="7608173" cy="2708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u="sng" dirty="0" smtClean="0"/>
              <a:t>What do these symbols mean?</a:t>
            </a:r>
          </a:p>
          <a:p>
            <a:pPr algn="ctr"/>
            <a:endParaRPr lang="en-GB" u="sng" dirty="0"/>
          </a:p>
          <a:p>
            <a:pPr algn="ctr"/>
            <a:endParaRPr lang="en-GB" u="sng" dirty="0" smtClean="0"/>
          </a:p>
          <a:p>
            <a:pPr algn="ctr"/>
            <a:endParaRPr lang="en-GB" u="sng" dirty="0"/>
          </a:p>
          <a:p>
            <a:pPr algn="ctr"/>
            <a:r>
              <a:rPr lang="en-GB" sz="7200" dirty="0" smtClean="0"/>
              <a:t>=             &lt;                &gt;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851" y="669702"/>
            <a:ext cx="865460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 smtClean="0"/>
              <a:t>1.3</a:t>
            </a:r>
            <a:r>
              <a:rPr lang="en-GB" sz="4400" u="sng" dirty="0" smtClean="0"/>
              <a:t>.21</a:t>
            </a:r>
            <a:endParaRPr lang="en-GB" sz="4400" u="sng" dirty="0" smtClean="0"/>
          </a:p>
          <a:p>
            <a:r>
              <a:rPr lang="en-GB" sz="4400" u="sng" dirty="0" smtClean="0"/>
              <a:t>WALT: </a:t>
            </a:r>
            <a:r>
              <a:rPr lang="en-GB" sz="4400" u="sng" dirty="0"/>
              <a:t>C</a:t>
            </a:r>
            <a:r>
              <a:rPr lang="en-GB" sz="4400" u="sng" dirty="0" smtClean="0"/>
              <a:t>ompare lengths</a:t>
            </a:r>
          </a:p>
          <a:p>
            <a:r>
              <a:rPr lang="en-GB" sz="4400" u="sng" dirty="0" smtClean="0"/>
              <a:t>BLP: Making links</a:t>
            </a:r>
          </a:p>
          <a:p>
            <a:endParaRPr lang="en-GB" sz="3600" u="sng" dirty="0"/>
          </a:p>
          <a:p>
            <a:r>
              <a:rPr lang="en-GB" sz="3600" u="sng" dirty="0" smtClean="0">
                <a:solidFill>
                  <a:srgbClr val="00B050"/>
                </a:solidFill>
              </a:rPr>
              <a:t>Steps to success:</a:t>
            </a:r>
          </a:p>
          <a:p>
            <a:r>
              <a:rPr lang="en-GB" sz="3600" dirty="0">
                <a:solidFill>
                  <a:srgbClr val="00B050"/>
                </a:solidFill>
              </a:rPr>
              <a:t>I understand what length is</a:t>
            </a:r>
            <a:r>
              <a:rPr lang="en-GB" sz="3600" dirty="0" smtClean="0">
                <a:solidFill>
                  <a:srgbClr val="00B050"/>
                </a:solidFill>
              </a:rPr>
              <a:t>.</a:t>
            </a:r>
            <a:endParaRPr lang="en-GB" sz="3600" dirty="0">
              <a:solidFill>
                <a:srgbClr val="00B050"/>
              </a:solidFill>
            </a:endParaRPr>
          </a:p>
          <a:p>
            <a:r>
              <a:rPr lang="en-GB" sz="3600" dirty="0">
                <a:solidFill>
                  <a:srgbClr val="00B050"/>
                </a:solidFill>
              </a:rPr>
              <a:t>I </a:t>
            </a:r>
            <a:r>
              <a:rPr lang="en-GB" sz="3600" dirty="0" smtClean="0">
                <a:solidFill>
                  <a:srgbClr val="00B050"/>
                </a:solidFill>
              </a:rPr>
              <a:t>can compare numbers using my place value knowledge</a:t>
            </a:r>
            <a:r>
              <a:rPr lang="en-GB" sz="36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3600" dirty="0">
                <a:solidFill>
                  <a:srgbClr val="00B050"/>
                </a:solidFill>
              </a:rPr>
              <a:t>I know how many mm in 1 cm and cm in </a:t>
            </a:r>
            <a:r>
              <a:rPr lang="en-GB" sz="3600">
                <a:solidFill>
                  <a:srgbClr val="00B050"/>
                </a:solidFill>
              </a:rPr>
              <a:t>1 </a:t>
            </a:r>
            <a:r>
              <a:rPr lang="en-GB" sz="3600" smtClean="0">
                <a:solidFill>
                  <a:srgbClr val="00B050"/>
                </a:solidFill>
              </a:rPr>
              <a:t>m.</a:t>
            </a:r>
            <a:endParaRPr lang="en-GB" sz="3600" dirty="0">
              <a:solidFill>
                <a:srgbClr val="00B050"/>
              </a:solidFill>
            </a:endParaRPr>
          </a:p>
          <a:p>
            <a:endParaRPr lang="en-GB" sz="3600" dirty="0" smtClean="0">
              <a:solidFill>
                <a:srgbClr val="00B050"/>
              </a:solidFill>
            </a:endParaRPr>
          </a:p>
          <a:p>
            <a:endParaRPr lang="en-GB" sz="3600" dirty="0">
              <a:solidFill>
                <a:srgbClr val="00B050"/>
              </a:solidFill>
            </a:endParaRPr>
          </a:p>
          <a:p>
            <a:endParaRPr lang="en-GB" sz="36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78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What is the length of the fish?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4000" dirty="0" smtClean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Give your answer in mm.                  ______ mm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   Complete the statement below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	 1 m and 80 cm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____ cm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3"/>
                </a:pPr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to complete the comparison.</a:t>
                </a:r>
              </a:p>
              <a:p>
                <a:endParaRPr lang="en-GB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      120 cm            2 m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786199"/>
              </a:xfrm>
              <a:prstGeom prst="rect">
                <a:avLst/>
              </a:prstGeom>
              <a:blipFill>
                <a:blip r:embed="rId5"/>
                <a:stretch>
                  <a:fillRect l="-1707" t="-11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1540" y="1315018"/>
            <a:ext cx="6005493" cy="118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71" y="529862"/>
            <a:ext cx="1926966" cy="12001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645481" y="796834"/>
            <a:ext cx="0" cy="76429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77744" y="796834"/>
            <a:ext cx="0" cy="64007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560319" y="5342707"/>
            <a:ext cx="692332" cy="64436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455664" y="2644236"/>
            <a:ext cx="59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35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3237" y="4038269"/>
            <a:ext cx="77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180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60319" y="5405763"/>
                <a:ext cx="7101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19" y="5405763"/>
                <a:ext cx="710183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238024" y="5429381"/>
            <a:ext cx="1457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200 cm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577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233" y="5206539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2077" y="53492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514" y="313988"/>
            <a:ext cx="7065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Circle the longest measurement in each pair.</a:t>
            </a:r>
          </a:p>
          <a:p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0969" y="1926303"/>
            <a:ext cx="28398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 m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100 mm</a:t>
            </a:r>
          </a:p>
          <a:p>
            <a:endParaRPr lang="en-GB" sz="2800" dirty="0"/>
          </a:p>
        </p:txBody>
      </p:sp>
      <p:sp>
        <p:nvSpPr>
          <p:cNvPr id="2" name="Rounded Rectangle 1"/>
          <p:cNvSpPr/>
          <p:nvPr/>
        </p:nvSpPr>
        <p:spPr>
          <a:xfrm>
            <a:off x="901337" y="1894114"/>
            <a:ext cx="2952206" cy="132559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795007" y="1894114"/>
            <a:ext cx="2952206" cy="132559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901337" y="3590059"/>
            <a:ext cx="2952206" cy="132559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4795007" y="3614097"/>
            <a:ext cx="2952206" cy="132559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509379" y="1939365"/>
            <a:ext cx="28398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 m 3 cm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130 </a:t>
            </a:r>
            <a:r>
              <a:rPr lang="en-GB" sz="2800" dirty="0"/>
              <a:t>c</a:t>
            </a:r>
            <a:r>
              <a:rPr lang="en-GB" sz="2800" dirty="0" smtClean="0"/>
              <a:t>m</a:t>
            </a:r>
          </a:p>
          <a:p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99730" y="3671406"/>
            <a:ext cx="28398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185 cm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2 m</a:t>
            </a:r>
          </a:p>
          <a:p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366565" y="3632879"/>
            <a:ext cx="28398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20 cm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250 mm</a:t>
            </a:r>
          </a:p>
          <a:p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67542" y="946882"/>
                <a:ext cx="23555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rgbClr val="FF3399"/>
                    </a:solidFill>
                  </a:rPr>
                  <a:t>10 mm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rgbClr val="FF3399"/>
                    </a:solidFill>
                  </a:rPr>
                  <a:t> 1 cm</a:t>
                </a:r>
                <a:endParaRPr lang="en-GB" sz="2800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542" y="946882"/>
                <a:ext cx="2355577" cy="523220"/>
              </a:xfrm>
              <a:prstGeom prst="rect">
                <a:avLst/>
              </a:prstGeom>
              <a:blipFill>
                <a:blip r:embed="rId6"/>
                <a:stretch>
                  <a:fillRect l="-5168" t="-10465" r="-3359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2578" y="946882"/>
                <a:ext cx="23555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solidFill>
                      <a:srgbClr val="FF3399"/>
                    </a:solidFill>
                  </a:rPr>
                  <a:t>100 </a:t>
                </a:r>
                <a:r>
                  <a:rPr lang="en-GB" sz="2800" dirty="0">
                    <a:solidFill>
                      <a:srgbClr val="FF3399"/>
                    </a:solidFill>
                  </a:rPr>
                  <a:t>c</a:t>
                </a:r>
                <a:r>
                  <a:rPr lang="en-GB" sz="2800" dirty="0" smtClean="0">
                    <a:solidFill>
                      <a:srgbClr val="FF3399"/>
                    </a:solidFill>
                  </a:rPr>
                  <a:t>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solidFill>
                      <a:srgbClr val="FF3399"/>
                    </a:solidFill>
                  </a:rPr>
                  <a:t> 1 m</a:t>
                </a:r>
                <a:endParaRPr lang="en-GB" sz="2800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578" y="946882"/>
                <a:ext cx="2355577" cy="523220"/>
              </a:xfrm>
              <a:prstGeom prst="rect">
                <a:avLst/>
              </a:prstGeom>
              <a:blipFill>
                <a:blip r:embed="rId7"/>
                <a:stretch>
                  <a:fillRect l="-544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590786" y="1980508"/>
            <a:ext cx="130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3399"/>
                </a:solidFill>
              </a:rPr>
              <a:t>100 cm</a:t>
            </a:r>
            <a:endParaRPr lang="en-GB" sz="2400" dirty="0">
              <a:solidFill>
                <a:srgbClr val="FF33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0630" y="2628789"/>
            <a:ext cx="130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3399"/>
                </a:solidFill>
              </a:rPr>
              <a:t>10 cm</a:t>
            </a:r>
            <a:endParaRPr lang="en-GB" sz="2400" dirty="0">
              <a:solidFill>
                <a:srgbClr val="FF3399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469531" y="1937313"/>
            <a:ext cx="881783" cy="61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654192" y="1980507"/>
            <a:ext cx="130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3399"/>
                </a:solidFill>
              </a:rPr>
              <a:t>103 cm</a:t>
            </a:r>
            <a:endParaRPr lang="en-GB" sz="2400" dirty="0">
              <a:solidFill>
                <a:srgbClr val="FF3399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092976" y="2564927"/>
            <a:ext cx="1606669" cy="61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446439" y="4379358"/>
            <a:ext cx="130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3399"/>
                </a:solidFill>
              </a:rPr>
              <a:t>2</a:t>
            </a:r>
            <a:r>
              <a:rPr lang="en-GB" sz="2400" dirty="0" smtClean="0">
                <a:solidFill>
                  <a:srgbClr val="FF3399"/>
                </a:solidFill>
              </a:rPr>
              <a:t>00 cm</a:t>
            </a:r>
            <a:endParaRPr lang="en-GB" sz="2400" dirty="0">
              <a:solidFill>
                <a:srgbClr val="FF3399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447743" y="4279072"/>
            <a:ext cx="881783" cy="61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723320" y="4354239"/>
            <a:ext cx="130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3399"/>
                </a:solidFill>
              </a:rPr>
              <a:t>25 cm</a:t>
            </a:r>
            <a:endParaRPr lang="en-GB" sz="2400" dirty="0">
              <a:solidFill>
                <a:srgbClr val="FF3399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047523" y="4266257"/>
            <a:ext cx="1397929" cy="61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7044" y="334776"/>
            <a:ext cx="1423545" cy="1703113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2584352" y="516789"/>
            <a:ext cx="4325900" cy="947409"/>
            <a:chOff x="3523360" y="2193062"/>
            <a:chExt cx="3135654" cy="846829"/>
          </a:xfrm>
        </p:grpSpPr>
        <p:sp>
          <p:nvSpPr>
            <p:cNvPr id="27" name="Rounded Rectangular Callout 26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63957"/>
                <a:gd name="adj2" fmla="val 25743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wonder how many millimetres there are in one metre.</a:t>
              </a:r>
              <a:endParaRPr lang="en-GB" sz="2400" dirty="0"/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9233" y="5206539"/>
            <a:ext cx="747045" cy="74704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652077" y="53492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610" y="1510532"/>
            <a:ext cx="1341543" cy="1473892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4257493" y="1753204"/>
            <a:ext cx="2442153" cy="869179"/>
            <a:chOff x="3300581" y="2214172"/>
            <a:chExt cx="3135654" cy="746921"/>
          </a:xfrm>
        </p:grpSpPr>
        <p:sp>
          <p:nvSpPr>
            <p:cNvPr id="34" name="Rounded Rectangular Callout 33"/>
            <p:cNvSpPr/>
            <p:nvPr/>
          </p:nvSpPr>
          <p:spPr>
            <a:xfrm>
              <a:off x="3300581" y="2214172"/>
              <a:ext cx="3135654" cy="746921"/>
            </a:xfrm>
            <a:prstGeom prst="wedgeRoundRectCallout">
              <a:avLst>
                <a:gd name="adj1" fmla="val 65156"/>
                <a:gd name="adj2" fmla="val 10629"/>
                <a:gd name="adj3" fmla="val 16667"/>
              </a:avLst>
            </a:prstGeom>
            <a:noFill/>
            <a:ln w="38100">
              <a:solidFill>
                <a:srgbClr val="334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00581" y="2236370"/>
              <a:ext cx="2994751" cy="396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There are 100 cm in one metre</a:t>
              </a:r>
              <a:endParaRPr lang="en-GB" sz="2400" dirty="0"/>
            </a:p>
          </p:txBody>
        </p:sp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531" y="2502921"/>
            <a:ext cx="1356229" cy="949360"/>
          </a:xfrm>
          <a:prstGeom prst="rect">
            <a:avLst/>
          </a:prstGeom>
        </p:spPr>
      </p:pic>
      <p:sp>
        <p:nvSpPr>
          <p:cNvPr id="37" name="Rounded Rectangular Callout 36"/>
          <p:cNvSpPr/>
          <p:nvPr/>
        </p:nvSpPr>
        <p:spPr>
          <a:xfrm>
            <a:off x="2254800" y="2373449"/>
            <a:ext cx="1735796" cy="846829"/>
          </a:xfrm>
          <a:prstGeom prst="wedgeRoundRectCallout">
            <a:avLst>
              <a:gd name="adj1" fmla="val -74977"/>
              <a:gd name="adj2" fmla="val 23814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2264065" y="2325712"/>
            <a:ext cx="1735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Each cm has 10 mm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38756" y="4159990"/>
                <a:ext cx="71123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 smtClean="0"/>
                  <a:t> 100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/>
                  <a:t> 1,000</a:t>
                </a:r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756" y="4159990"/>
                <a:ext cx="7112397" cy="523220"/>
              </a:xfrm>
              <a:prstGeom prst="rect">
                <a:avLst/>
              </a:prstGeom>
              <a:blipFill>
                <a:blip r:embed="rId9"/>
                <a:stretch>
                  <a:fillRect l="-1714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1038755" y="4805867"/>
            <a:ext cx="7112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There are 1,000 millimetres in 1 metre.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202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7" grpId="0" animBg="1"/>
      <p:bldP spid="38" grpId="0"/>
      <p:bldP spid="8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233" y="5206539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2077" y="53492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514" y="313988"/>
            <a:ext cx="7065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Sort the measurements into the table below.</a:t>
            </a:r>
          </a:p>
          <a:p>
            <a:endParaRPr lang="en-GB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86157"/>
              </p:ext>
            </p:extLst>
          </p:nvPr>
        </p:nvGraphicFramePr>
        <p:xfrm>
          <a:off x="1382268" y="1083492"/>
          <a:ext cx="6096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893862532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3308825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Shorter than 1 m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Longer than 1 m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793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648553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5959" y="4494287"/>
            <a:ext cx="108661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140 cm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335927" y="4490597"/>
            <a:ext cx="123607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850 </a:t>
            </a:r>
            <a:r>
              <a:rPr lang="en-GB" sz="2400" dirty="0"/>
              <a:t>m</a:t>
            </a:r>
            <a:r>
              <a:rPr lang="en-GB" sz="2400" dirty="0" smtClean="0"/>
              <a:t>m</a:t>
            </a:r>
            <a:endParaRPr lang="en-GB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433059" y="4486907"/>
            <a:ext cx="152944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 m 11 cm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821070" y="5349228"/>
            <a:ext cx="141852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1050 mm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93975" y="5341847"/>
            <a:ext cx="100903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97 cm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955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0.33854 -0.3949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1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28472 -0.5185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6" y="-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03073 -0.3030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8" y="-1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06788 -0.3018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-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0.30659 -0.3164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30" y="-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582" y="324009"/>
            <a:ext cx="7481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children have been measuring their height.</a:t>
            </a:r>
            <a:endParaRPr lang="en-GB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6241388" y="1027813"/>
            <a:ext cx="1907927" cy="2043080"/>
            <a:chOff x="6241388" y="910246"/>
            <a:chExt cx="1907927" cy="20430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544826" y="910246"/>
              <a:ext cx="1344759" cy="16907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241388" y="2460883"/>
              <a:ext cx="190792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600" dirty="0" smtClean="0"/>
                <a:t>125 cm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1712" y="1057278"/>
            <a:ext cx="1799238" cy="2013615"/>
            <a:chOff x="611712" y="939711"/>
            <a:chExt cx="1799238" cy="201361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60919" y="939711"/>
              <a:ext cx="1423545" cy="17031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11712" y="2460883"/>
              <a:ext cx="179923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600" dirty="0" smtClean="0"/>
                <a:t>1 m 30 cm</a:t>
              </a:r>
              <a:endParaRPr lang="en-GB" sz="2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81826" y="1092472"/>
            <a:ext cx="1907927" cy="1978421"/>
            <a:chOff x="2381826" y="974905"/>
            <a:chExt cx="1907927" cy="197842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09619" y="974905"/>
              <a:ext cx="1389408" cy="176073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381826" y="2460883"/>
              <a:ext cx="190792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600" dirty="0" smtClean="0"/>
                <a:t>115 cm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333461" y="1127393"/>
            <a:ext cx="1907927" cy="1943500"/>
            <a:chOff x="4333461" y="1009826"/>
            <a:chExt cx="1907927" cy="19435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7177" y="1009826"/>
              <a:ext cx="1284481" cy="15840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333461" y="2460883"/>
              <a:ext cx="190792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600" dirty="0" smtClean="0"/>
                <a:t>1 m 90 </a:t>
              </a:r>
              <a:r>
                <a:rPr lang="en-GB" sz="2600" dirty="0"/>
                <a:t>m</a:t>
              </a:r>
              <a:r>
                <a:rPr lang="en-GB" sz="2600" dirty="0" smtClean="0"/>
                <a:t>m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1514" y="313988"/>
            <a:ext cx="7065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Order the children from shortest to tallest.</a:t>
            </a:r>
            <a:endParaRPr lang="en-GB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815554" y="5591608"/>
            <a:ext cx="7475913" cy="513032"/>
            <a:chOff x="884314" y="5029200"/>
            <a:chExt cx="7475913" cy="513032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018903" y="5029200"/>
              <a:ext cx="687068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84314" y="5040085"/>
              <a:ext cx="1254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shortest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06193" y="5080567"/>
              <a:ext cx="1254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tallest</a:t>
              </a:r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8840" y="2940975"/>
            <a:ext cx="190792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srgbClr val="FF3399"/>
                </a:solidFill>
              </a:rPr>
              <a:t>130 cm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46723" y="2940975"/>
            <a:ext cx="190792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solidFill>
                  <a:srgbClr val="FF3399"/>
                </a:solidFill>
              </a:rPr>
              <a:t>109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62326 0.3180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63" y="1590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0.62396 0.3101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98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38681 0.316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0" y="1583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38976 0.3101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97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01527 0.3175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4" y="1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-0.20261 0.3166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20" grpId="0"/>
      <p:bldP spid="20" grpId="1"/>
      <p:bldP spid="21" grpId="0"/>
      <p:bldP spid="2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97" y="282115"/>
            <a:ext cx="1344759" cy="1690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66" y="388840"/>
            <a:ext cx="1284481" cy="158400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2353608" y="370683"/>
            <a:ext cx="2453523" cy="1211515"/>
            <a:chOff x="3523360" y="2193062"/>
            <a:chExt cx="3135654" cy="857198"/>
          </a:xfrm>
        </p:grpSpPr>
        <p:sp>
          <p:nvSpPr>
            <p:cNvPr id="27" name="Rounded Rectangular Callout 26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71263"/>
                <a:gd name="adj2" fmla="val 19598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31474" y="2200977"/>
              <a:ext cx="2994751" cy="849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wonder if taller people have longer feet.</a:t>
              </a:r>
              <a:endParaRPr lang="en-GB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40687" y="948524"/>
            <a:ext cx="1706721" cy="893339"/>
            <a:chOff x="3523360" y="2193062"/>
            <a:chExt cx="3135654" cy="846829"/>
          </a:xfrm>
        </p:grpSpPr>
        <p:sp>
          <p:nvSpPr>
            <p:cNvPr id="30" name="Rounded Rectangular Callout 29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69860"/>
                <a:gd name="adj2" fmla="val 757"/>
                <a:gd name="adj3" fmla="val 16667"/>
              </a:avLst>
            </a:prstGeom>
            <a:noFill/>
            <a:ln w="38100">
              <a:solidFill>
                <a:srgbClr val="334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31474" y="2200977"/>
              <a:ext cx="2994751" cy="326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Let’s investigate!</a:t>
              </a:r>
              <a:endParaRPr lang="en-GB" sz="2400" dirty="0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36538"/>
              </p:ext>
            </p:extLst>
          </p:nvPr>
        </p:nvGraphicFramePr>
        <p:xfrm>
          <a:off x="667512" y="2181291"/>
          <a:ext cx="4628605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7576">
                  <a:extLst>
                    <a:ext uri="{9D8B030D-6E8A-4147-A177-3AD203B41FA5}">
                      <a16:colId xmlns="" xmlns:a16="http://schemas.microsoft.com/office/drawing/2014/main" val="2030166277"/>
                    </a:ext>
                  </a:extLst>
                </a:gridCol>
                <a:gridCol w="1619795">
                  <a:extLst>
                    <a:ext uri="{9D8B030D-6E8A-4147-A177-3AD203B41FA5}">
                      <a16:colId xmlns="" xmlns:a16="http://schemas.microsoft.com/office/drawing/2014/main" val="623975089"/>
                    </a:ext>
                  </a:extLst>
                </a:gridCol>
                <a:gridCol w="1711234">
                  <a:extLst>
                    <a:ext uri="{9D8B030D-6E8A-4147-A177-3AD203B41FA5}">
                      <a16:colId xmlns="" xmlns:a16="http://schemas.microsoft.com/office/drawing/2014/main" val="2593494540"/>
                    </a:ext>
                  </a:extLst>
                </a:gridCol>
              </a:tblGrid>
              <a:tr h="43486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Name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Height </a:t>
                      </a:r>
                    </a:p>
                    <a:p>
                      <a:pPr algn="ctr"/>
                      <a:r>
                        <a:rPr lang="en-GB" sz="2400" dirty="0" smtClean="0"/>
                        <a:t>in cm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Length of foot in cm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7023859"/>
                  </a:ext>
                </a:extLst>
              </a:tr>
              <a:tr h="44090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Whitney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109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90112102"/>
                  </a:ext>
                </a:extLst>
              </a:tr>
              <a:tr h="44090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Ron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65135507"/>
                  </a:ext>
                </a:extLst>
              </a:tr>
              <a:tr h="44090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Eva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99318168"/>
                  </a:ext>
                </a:extLst>
              </a:tr>
              <a:tr h="44090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Amir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130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1822055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34344" y="2985772"/>
            <a:ext cx="51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17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134344" y="3464479"/>
            <a:ext cx="51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21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134344" y="3943186"/>
            <a:ext cx="51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19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4134344" y="4371386"/>
            <a:ext cx="51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22</a:t>
            </a:r>
            <a:endParaRPr lang="en-GB" sz="24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774" y="4615865"/>
            <a:ext cx="1389408" cy="1760737"/>
          </a:xfrm>
          <a:prstGeom prst="rect">
            <a:avLst/>
          </a:prstGeom>
        </p:spPr>
      </p:pic>
      <p:grpSp>
        <p:nvGrpSpPr>
          <p:cNvPr id="38" name="Group 37"/>
          <p:cNvGrpSpPr/>
          <p:nvPr/>
        </p:nvGrpSpPr>
        <p:grpSpPr>
          <a:xfrm>
            <a:off x="3618411" y="5012768"/>
            <a:ext cx="3185206" cy="893339"/>
            <a:chOff x="3523360" y="2193062"/>
            <a:chExt cx="3135654" cy="846829"/>
          </a:xfrm>
        </p:grpSpPr>
        <p:sp>
          <p:nvSpPr>
            <p:cNvPr id="39" name="Rounded Rectangular Callout 38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60530"/>
                <a:gd name="adj2" fmla="val 5144"/>
                <a:gd name="adj3" fmla="val 16667"/>
              </a:avLst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31474" y="2200977"/>
              <a:ext cx="2994751" cy="787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am shorter than Eva but my feet are longer.</a:t>
              </a:r>
              <a:endParaRPr lang="en-GB" sz="2400" dirty="0"/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023" y="1875797"/>
            <a:ext cx="1313653" cy="1571640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5390302" y="2395241"/>
            <a:ext cx="1706721" cy="1578010"/>
            <a:chOff x="3523360" y="2193062"/>
            <a:chExt cx="3135654" cy="1495853"/>
          </a:xfrm>
        </p:grpSpPr>
        <p:sp>
          <p:nvSpPr>
            <p:cNvPr id="45" name="Rounded Rectangular Callout 44"/>
            <p:cNvSpPr/>
            <p:nvPr/>
          </p:nvSpPr>
          <p:spPr>
            <a:xfrm>
              <a:off x="3523360" y="2193062"/>
              <a:ext cx="3135654" cy="1495853"/>
            </a:xfrm>
            <a:prstGeom prst="wedgeRoundRectCallout">
              <a:avLst>
                <a:gd name="adj1" fmla="val 73687"/>
                <a:gd name="adj2" fmla="val -27388"/>
                <a:gd name="adj3" fmla="val 16667"/>
              </a:avLst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631474" y="2200977"/>
              <a:ext cx="2994750" cy="14879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am tallest and I have the longest feet!</a:t>
              </a:r>
              <a:endParaRPr lang="en-GB" sz="2400" dirty="0"/>
            </a:p>
          </p:txBody>
        </p:sp>
      </p:grpSp>
      <p:sp>
        <p:nvSpPr>
          <p:cNvPr id="47" name="Rounded Rectangle 46"/>
          <p:cNvSpPr/>
          <p:nvPr/>
        </p:nvSpPr>
        <p:spPr>
          <a:xfrm>
            <a:off x="667512" y="4371386"/>
            <a:ext cx="4628605" cy="46166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666264" y="3006851"/>
            <a:ext cx="4628605" cy="461665"/>
          </a:xfrm>
          <a:prstGeom prst="roundRect">
            <a:avLst/>
          </a:prstGeom>
          <a:noFill/>
          <a:ln w="38100">
            <a:solidFill>
              <a:srgbClr val="334B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ounded Rectangle 48"/>
          <p:cNvSpPr/>
          <p:nvPr/>
        </p:nvSpPr>
        <p:spPr>
          <a:xfrm>
            <a:off x="649086" y="3472495"/>
            <a:ext cx="4628605" cy="885828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492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2" grpId="0"/>
      <p:bldP spid="33" grpId="0"/>
      <p:bldP spid="34" grpId="0"/>
      <p:bldP spid="47" grpId="0" animBg="1"/>
      <p:bldP spid="47" grpId="1" animBg="1"/>
      <p:bldP spid="48" grpId="0" animBg="1"/>
      <p:bldP spid="48" grpId="1" animBg="1"/>
      <p:bldP spid="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8.5|28.4|1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4.4|26.7|6.4|5.6|2.9|15|7.6|3.6|7.9|3.9|4.6|5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9|4.5|1.8|12.3|25.6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5.3|11.2|5.5|8.2|12.3|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7|3.6|4.7|3.7|1.1|5.7|11.6|11.5|16|9.6|2.7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5.2|17.5|3.3|7.9|4.6|11.1|7.2|7.9|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10082</TotalTime>
  <Words>288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Caitlin Hollis</cp:lastModifiedBy>
  <cp:revision>231</cp:revision>
  <dcterms:created xsi:type="dcterms:W3CDTF">2019-07-05T11:02:13Z</dcterms:created>
  <dcterms:modified xsi:type="dcterms:W3CDTF">2021-02-28T19:59:44Z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